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631" r:id="rId4"/>
    <p:sldId id="635" r:id="rId5"/>
    <p:sldId id="623" r:id="rId6"/>
    <p:sldId id="638" r:id="rId7"/>
    <p:sldId id="636" r:id="rId8"/>
    <p:sldId id="639" r:id="rId9"/>
    <p:sldId id="637" r:id="rId10"/>
    <p:sldId id="640" r:id="rId11"/>
    <p:sldId id="634" r:id="rId12"/>
    <p:sldId id="632" r:id="rId13"/>
    <p:sldId id="633" r:id="rId14"/>
    <p:sldId id="562" r:id="rId15"/>
    <p:sldId id="554"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Class variables and class functions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Class variables and class functions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functions</a:t>
            </a:r>
            <a:endParaRPr lang="en-CA" dirty="0"/>
          </a:p>
        </p:txBody>
      </p:sp>
      <p:sp>
        <p:nvSpPr>
          <p:cNvPr id="3" name="Content Placeholder 2"/>
          <p:cNvSpPr>
            <a:spLocks noGrp="1"/>
          </p:cNvSpPr>
          <p:nvPr>
            <p:ph idx="1"/>
          </p:nvPr>
        </p:nvSpPr>
        <p:spPr/>
        <p:txBody>
          <a:bodyPr/>
          <a:lstStyle/>
          <a:p>
            <a:r>
              <a:rPr lang="en-CA" dirty="0" smtClean="0"/>
              <a:t>Class functions can</a:t>
            </a:r>
          </a:p>
          <a:p>
            <a:pPr lvl="1"/>
            <a:r>
              <a:rPr lang="en-US" dirty="0" smtClean="0"/>
              <a:t>access all parameters</a:t>
            </a:r>
          </a:p>
          <a:p>
            <a:pPr lvl="1"/>
            <a:r>
              <a:rPr lang="en-US" dirty="0" smtClean="0"/>
              <a:t>access all class variables</a:t>
            </a:r>
          </a:p>
          <a:p>
            <a:pPr lvl="1"/>
            <a:r>
              <a:rPr lang="en-US" dirty="0" smtClean="0"/>
              <a:t>call other class functions</a:t>
            </a:r>
          </a:p>
          <a:p>
            <a:pPr lvl="1"/>
            <a:endParaRPr lang="en-US" dirty="0"/>
          </a:p>
          <a:p>
            <a:r>
              <a:rPr lang="en-US" dirty="0" smtClean="0"/>
              <a:t>They cannot</a:t>
            </a:r>
          </a:p>
          <a:p>
            <a:pPr lvl="1"/>
            <a:r>
              <a:rPr lang="en-US" dirty="0" smtClean="0"/>
              <a:t>access any member variables</a:t>
            </a:r>
          </a:p>
          <a:p>
            <a:pPr lvl="1"/>
            <a:r>
              <a:rPr lang="en-US" dirty="0" smtClean="0"/>
              <a:t>call any member functions</a:t>
            </a:r>
            <a:endParaRPr lang="en-CA" dirty="0" smtClean="0"/>
          </a:p>
        </p:txBody>
      </p:sp>
    </p:spTree>
    <p:extLst>
      <p:ext uri="{BB962C8B-B14F-4D97-AF65-F5344CB8AC3E}">
        <p14:creationId xmlns:p14="http://schemas.microsoft.com/office/powerpoint/2010/main" val="1434234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unique identifiers</a:t>
            </a:r>
            <a:endParaRPr lang="en-CA" dirty="0"/>
          </a:p>
        </p:txBody>
      </p:sp>
      <p:sp>
        <p:nvSpPr>
          <p:cNvPr id="3" name="Content Placeholder 2"/>
          <p:cNvSpPr>
            <a:spLocks noGrp="1"/>
          </p:cNvSpPr>
          <p:nvPr>
            <p:ph idx="1"/>
          </p:nvPr>
        </p:nvSpPr>
        <p:spPr/>
        <p:txBody>
          <a:bodyPr/>
          <a:lstStyle/>
          <a:p>
            <a:r>
              <a:rPr lang="en-CA" dirty="0" smtClean="0"/>
              <a:t>Given a class, it may be useful to give each instance a different identifier</a:t>
            </a:r>
          </a:p>
          <a:p>
            <a:pPr marL="800100" lvl="2" indent="0">
              <a:buNone/>
            </a:pPr>
            <a:r>
              <a:rPr lang="en-US" sz="1500" dirty="0" smtClean="0">
                <a:latin typeface="Consolas" panose="020B0609020204030204" pitchFamily="49" charset="0"/>
              </a:rPr>
              <a:t>class Unique {</a:t>
            </a:r>
          </a:p>
          <a:p>
            <a:pPr marL="800100" lvl="2" indent="0">
              <a:buNone/>
            </a:pPr>
            <a:r>
              <a:rPr lang="en-US" sz="1500" dirty="0" smtClean="0">
                <a:latin typeface="Consolas" panose="020B0609020204030204" pitchFamily="49" charset="0"/>
              </a:rPr>
              <a:t>    public:</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static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err="1" smtClean="0">
                <a:latin typeface="Consolas" panose="020B0609020204030204" pitchFamily="49" charset="0"/>
              </a:rPr>
              <a:t>create_unique_id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    protected:</a:t>
            </a:r>
          </a:p>
          <a:p>
            <a:pPr marL="800100" lvl="2" indent="0">
              <a:buNone/>
            </a:pPr>
            <a:r>
              <a:rPr lang="en-US" sz="1500" dirty="0" smtClean="0">
                <a:latin typeface="Consolas" panose="020B0609020204030204" pitchFamily="49" charset="0"/>
              </a:rPr>
              <a:t>        static unsigned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err="1" smtClean="0">
                <a:latin typeface="Consolas" panose="020B0609020204030204" pitchFamily="49" charset="0"/>
              </a:rPr>
              <a:t>next_id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unsigned </a:t>
            </a:r>
            <a:r>
              <a:rPr lang="en-US" sz="1500" dirty="0" err="1" smtClean="0">
                <a:latin typeface="Consolas" panose="020B0609020204030204" pitchFamily="49" charset="0"/>
              </a:rPr>
              <a:t>int</a:t>
            </a:r>
            <a:r>
              <a:rPr lang="en-US" sz="1500" dirty="0" smtClean="0">
                <a:latin typeface="Consolas" panose="020B0609020204030204" pitchFamily="49" charset="0"/>
              </a:rPr>
              <a:t> Unique::</a:t>
            </a:r>
            <a:r>
              <a:rPr lang="en-US" sz="1500" dirty="0" err="1" smtClean="0">
                <a:latin typeface="Consolas" panose="020B0609020204030204" pitchFamily="49" charset="0"/>
              </a:rPr>
              <a:t>next_id</a:t>
            </a:r>
            <a:r>
              <a:rPr lang="en-US" sz="1500" dirty="0" smtClean="0">
                <a:latin typeface="Consolas" panose="020B0609020204030204" pitchFamily="49" charset="0"/>
              </a:rPr>
              <a:t>{20000000</a:t>
            </a:r>
            <a:r>
              <a:rPr lang="en-US" sz="1500" dirty="0" smtClean="0">
                <a:latin typeface="Consolas" panose="020B0609020204030204" pitchFamily="49" charset="0"/>
              </a:rPr>
              <a:t>};</a:t>
            </a:r>
          </a:p>
          <a:p>
            <a:pPr marL="800100" lvl="2" indent="0">
              <a:buNone/>
            </a:pP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Assign the ID of this item to be the next ID;</a:t>
            </a:r>
          </a:p>
          <a:p>
            <a:pPr marL="800100" lvl="2" indent="0">
              <a:buNone/>
            </a:pPr>
            <a:r>
              <a:rPr lang="en-US" sz="1500" dirty="0" smtClean="0">
                <a:latin typeface="Consolas" panose="020B0609020204030204" pitchFamily="49" charset="0"/>
              </a:rPr>
              <a:t>// then update the next ID.</a:t>
            </a:r>
            <a:endParaRPr lang="en-US" sz="1500" dirty="0">
              <a:latin typeface="Consolas" panose="020B0609020204030204" pitchFamily="49" charset="0"/>
            </a:endParaRPr>
          </a:p>
          <a:p>
            <a:pPr marL="800100" lvl="2"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Unique::</a:t>
            </a:r>
            <a:r>
              <a:rPr lang="en-US" sz="1500" dirty="0" err="1" smtClean="0">
                <a:latin typeface="Consolas" panose="020B0609020204030204" pitchFamily="49" charset="0"/>
              </a:rPr>
              <a:t>create_unique_id</a:t>
            </a:r>
            <a:r>
              <a:rPr lang="en-US" sz="1500" dirty="0" smtClean="0">
                <a:latin typeface="Consolas" panose="020B0609020204030204" pitchFamily="49" charset="0"/>
              </a:rPr>
              <a:t>() {</a:t>
            </a:r>
          </a:p>
          <a:p>
            <a:pPr marL="800100" lvl="2" indent="0">
              <a:buNone/>
            </a:pPr>
            <a:r>
              <a:rPr lang="en-US" sz="1500" dirty="0" smtClean="0">
                <a:latin typeface="Consolas" panose="020B0609020204030204" pitchFamily="49" charset="0"/>
              </a:rPr>
              <a:t>    ++</a:t>
            </a:r>
            <a:r>
              <a:rPr lang="en-US" sz="1500" dirty="0" err="1" smtClean="0">
                <a:latin typeface="Consolas" panose="020B0609020204030204" pitchFamily="49" charset="0"/>
              </a:rPr>
              <a:t>next_id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endParaRPr lang="en-US" sz="1500" dirty="0" smtClean="0">
              <a:latin typeface="Consolas" panose="020B0609020204030204" pitchFamily="49" charset="0"/>
            </a:endParaRPr>
          </a:p>
        </p:txBody>
      </p:sp>
    </p:spTree>
    <p:extLst>
      <p:ext uri="{BB962C8B-B14F-4D97-AF65-F5344CB8AC3E}">
        <p14:creationId xmlns:p14="http://schemas.microsoft.com/office/powerpoint/2010/main" val="2839673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unique identifiers</a:t>
            </a:r>
            <a:endParaRPr lang="en-CA" dirty="0"/>
          </a:p>
        </p:txBody>
      </p:sp>
      <p:sp>
        <p:nvSpPr>
          <p:cNvPr id="3" name="Content Placeholder 2"/>
          <p:cNvSpPr>
            <a:spLocks noGrp="1"/>
          </p:cNvSpPr>
          <p:nvPr>
            <p:ph idx="1"/>
          </p:nvPr>
        </p:nvSpPr>
        <p:spPr/>
        <p:txBody>
          <a:bodyPr/>
          <a:lstStyle/>
          <a:p>
            <a:r>
              <a:rPr lang="en-CA" dirty="0" smtClean="0"/>
              <a:t>A class function is a function that is not associated with any one instance of a class</a:t>
            </a:r>
          </a:p>
          <a:p>
            <a:pPr marL="800100" lvl="2" indent="0">
              <a:buNone/>
            </a:pPr>
            <a:r>
              <a:rPr lang="en-US" sz="1500" dirty="0" smtClean="0">
                <a:latin typeface="Consolas" panose="020B0609020204030204" pitchFamily="49" charset="0"/>
              </a:rPr>
              <a:t>class Unique {</a:t>
            </a:r>
          </a:p>
          <a:p>
            <a:pPr marL="800100" lvl="2" indent="0">
              <a:buNone/>
            </a:pPr>
            <a:r>
              <a:rPr lang="en-US" sz="1500" dirty="0" smtClean="0">
                <a:latin typeface="Consolas" panose="020B0609020204030204" pitchFamily="49" charset="0"/>
              </a:rPr>
              <a:t>    public:</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static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err="1" smtClean="0">
                <a:latin typeface="Consolas" panose="020B0609020204030204" pitchFamily="49" charset="0"/>
              </a:rPr>
              <a:t>create_unique_id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    protected:</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unsigned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err="1" smtClean="0">
                <a:latin typeface="Consolas" panose="020B0609020204030204" pitchFamily="49" charset="0"/>
              </a:rPr>
              <a:t>this_id</a:t>
            </a:r>
            <a:r>
              <a:rPr lang="en-US" sz="1500" dirty="0" smtClean="0">
                <a:latin typeface="Consolas" panose="020B0609020204030204" pitchFamily="49" charset="0"/>
              </a:rPr>
              <a:t>;</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static unsigned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err="1" smtClean="0">
                <a:latin typeface="Consolas" panose="020B0609020204030204" pitchFamily="49" charset="0"/>
              </a:rPr>
              <a:t>next_id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unsigned </a:t>
            </a:r>
            <a:r>
              <a:rPr lang="en-US" sz="1500" dirty="0" err="1" smtClean="0">
                <a:latin typeface="Consolas" panose="020B0609020204030204" pitchFamily="49" charset="0"/>
              </a:rPr>
              <a:t>int</a:t>
            </a:r>
            <a:r>
              <a:rPr lang="en-US" sz="1500" dirty="0" smtClean="0">
                <a:latin typeface="Consolas" panose="020B0609020204030204" pitchFamily="49" charset="0"/>
              </a:rPr>
              <a:t> Counter::</a:t>
            </a:r>
            <a:r>
              <a:rPr lang="en-US" sz="1500" dirty="0" err="1" smtClean="0">
                <a:latin typeface="Consolas" panose="020B0609020204030204" pitchFamily="49" charset="0"/>
              </a:rPr>
              <a:t>next_id</a:t>
            </a:r>
            <a:r>
              <a:rPr lang="en-US" sz="1500" dirty="0" smtClean="0">
                <a:latin typeface="Consolas" panose="020B0609020204030204" pitchFamily="49" charset="0"/>
              </a:rPr>
              <a:t>{0};</a:t>
            </a:r>
          </a:p>
          <a:p>
            <a:pPr marL="800100" lvl="2" indent="0">
              <a:buNone/>
            </a:pP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Assign the ID of this item to be the next ID;</a:t>
            </a:r>
          </a:p>
          <a:p>
            <a:pPr marL="800100" lvl="2" indent="0">
              <a:buNone/>
            </a:pPr>
            <a:r>
              <a:rPr lang="en-US" sz="1500" dirty="0" smtClean="0">
                <a:latin typeface="Consolas" panose="020B0609020204030204" pitchFamily="49" charset="0"/>
              </a:rPr>
              <a:t>// then update the next ID.</a:t>
            </a: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Counter::Counter():</a:t>
            </a:r>
          </a:p>
          <a:p>
            <a:pPr marL="800100" lvl="2" indent="0">
              <a:buNone/>
            </a:pPr>
            <a:r>
              <a:rPr lang="en-US" sz="1500" dirty="0" err="1" smtClean="0">
                <a:latin typeface="Consolas" panose="020B0609020204030204" pitchFamily="49" charset="0"/>
              </a:rPr>
              <a:t>this_id</a:t>
            </a:r>
            <a:r>
              <a:rPr lang="en-US" sz="1500" dirty="0" smtClean="0">
                <a:latin typeface="Consolas" panose="020B0609020204030204" pitchFamily="49" charset="0"/>
              </a:rPr>
              <a:t>{ </a:t>
            </a:r>
            <a:r>
              <a:rPr lang="en-US" sz="1500" dirty="0" err="1" smtClean="0">
                <a:latin typeface="Consolas" panose="020B0609020204030204" pitchFamily="49" charset="0"/>
              </a:rPr>
              <a:t>next_id</a:t>
            </a:r>
            <a:r>
              <a:rPr lang="en-US" sz="1500" dirty="0">
                <a:latin typeface="Consolas" panose="020B0609020204030204" pitchFamily="49" charset="0"/>
              </a:rPr>
              <a:t> </a:t>
            </a:r>
            <a:r>
              <a:rPr lang="en-US" sz="1500" dirty="0" smtClean="0">
                <a:latin typeface="Consolas" panose="020B0609020204030204" pitchFamily="49" charset="0"/>
              </a:rPr>
              <a:t>} {</a:t>
            </a:r>
          </a:p>
          <a:p>
            <a:pPr marL="800100" lvl="2" indent="0">
              <a:buNone/>
            </a:pPr>
            <a:r>
              <a:rPr lang="en-US" sz="1500" dirty="0" smtClean="0">
                <a:latin typeface="Consolas" panose="020B0609020204030204" pitchFamily="49" charset="0"/>
              </a:rPr>
              <a:t>    ++</a:t>
            </a:r>
            <a:r>
              <a:rPr lang="en-US" sz="1500" dirty="0" err="1" smtClean="0">
                <a:latin typeface="Consolas" panose="020B0609020204030204" pitchFamily="49" charset="0"/>
              </a:rPr>
              <a:t>next_id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endParaRPr lang="en-US" sz="1500" dirty="0" smtClean="0">
              <a:latin typeface="Consolas" panose="020B0609020204030204" pitchFamily="49" charset="0"/>
            </a:endParaRPr>
          </a:p>
        </p:txBody>
      </p:sp>
    </p:spTree>
    <p:extLst>
      <p:ext uri="{BB962C8B-B14F-4D97-AF65-F5344CB8AC3E}">
        <p14:creationId xmlns:p14="http://schemas.microsoft.com/office/powerpoint/2010/main" val="288122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Creating unique identifiers</a:t>
            </a:r>
            <a:endParaRPr lang="en-CA" dirty="0"/>
          </a:p>
        </p:txBody>
      </p:sp>
      <p:sp>
        <p:nvSpPr>
          <p:cNvPr id="3" name="Content Placeholder 2"/>
          <p:cNvSpPr>
            <a:spLocks noGrp="1"/>
          </p:cNvSpPr>
          <p:nvPr>
            <p:ph idx="1"/>
          </p:nvPr>
        </p:nvSpPr>
        <p:spPr/>
        <p:txBody>
          <a:bodyPr/>
          <a:lstStyle/>
          <a:p>
            <a:r>
              <a:rPr lang="en-CA" dirty="0" smtClean="0"/>
              <a:t>We could create a class function that returns a unique identifier each time the function is called</a:t>
            </a:r>
          </a:p>
          <a:p>
            <a:pPr marL="800100" lvl="2" indent="0">
              <a:buNone/>
            </a:pPr>
            <a:r>
              <a:rPr lang="en-US" sz="1500" dirty="0" smtClean="0">
                <a:latin typeface="Consolas" panose="020B0609020204030204" pitchFamily="49" charset="0"/>
              </a:rPr>
              <a:t>class Unique {</a:t>
            </a:r>
          </a:p>
          <a:p>
            <a:pPr marL="800100" lvl="2" indent="0">
              <a:buNone/>
            </a:pPr>
            <a:r>
              <a:rPr lang="en-US" sz="1500" dirty="0" smtClean="0">
                <a:latin typeface="Consolas" panose="020B0609020204030204" pitchFamily="49" charset="0"/>
              </a:rPr>
              <a:t>    public:</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static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err="1" smtClean="0">
                <a:latin typeface="Consolas" panose="020B0609020204030204" pitchFamily="49" charset="0"/>
              </a:rPr>
              <a:t>create_unique_id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    protected:</a:t>
            </a:r>
          </a:p>
          <a:p>
            <a:pPr marL="800100" lvl="2" indent="0">
              <a:buNone/>
            </a:pPr>
            <a:r>
              <a:rPr lang="en-US" sz="1500" dirty="0" smtClean="0">
                <a:latin typeface="Consolas" panose="020B0609020204030204" pitchFamily="49" charset="0"/>
              </a:rPr>
              <a:t>        static unsigned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err="1" smtClean="0">
                <a:latin typeface="Consolas" panose="020B0609020204030204" pitchFamily="49" charset="0"/>
              </a:rPr>
              <a:t>next_id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unsigned </a:t>
            </a:r>
            <a:r>
              <a:rPr lang="en-US" sz="1500" dirty="0" err="1" smtClean="0">
                <a:latin typeface="Consolas" panose="020B0609020204030204" pitchFamily="49" charset="0"/>
              </a:rPr>
              <a:t>int</a:t>
            </a:r>
            <a:r>
              <a:rPr lang="en-US" sz="1500" dirty="0" smtClean="0">
                <a:latin typeface="Consolas" panose="020B0609020204030204" pitchFamily="49" charset="0"/>
              </a:rPr>
              <a:t> Counter::</a:t>
            </a:r>
            <a:r>
              <a:rPr lang="en-US" sz="1500" dirty="0" err="1" smtClean="0">
                <a:latin typeface="Consolas" panose="020B0609020204030204" pitchFamily="49" charset="0"/>
              </a:rPr>
              <a:t>next_id</a:t>
            </a:r>
            <a:r>
              <a:rPr lang="en-US" sz="1500" dirty="0" smtClean="0">
                <a:latin typeface="Consolas" panose="020B0609020204030204" pitchFamily="49" charset="0"/>
              </a:rPr>
              <a:t>{0};</a:t>
            </a:r>
          </a:p>
          <a:p>
            <a:pPr marL="800100" lvl="2" indent="0">
              <a:buNone/>
            </a:pP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Assign the ID of this item to be the next ID;</a:t>
            </a:r>
          </a:p>
          <a:p>
            <a:pPr marL="800100" lvl="2" indent="0">
              <a:buNone/>
            </a:pPr>
            <a:r>
              <a:rPr lang="en-US" sz="1500" dirty="0" smtClean="0">
                <a:latin typeface="Consolas" panose="020B0609020204030204" pitchFamily="49" charset="0"/>
              </a:rPr>
              <a:t>// then update the next ID.</a:t>
            </a:r>
            <a:endParaRPr lang="en-US" sz="1500" dirty="0">
              <a:latin typeface="Consolas" panose="020B0609020204030204" pitchFamily="49" charset="0"/>
            </a:endParaRPr>
          </a:p>
          <a:p>
            <a:pPr marL="800100" lvl="2"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Unique::</a:t>
            </a:r>
            <a:r>
              <a:rPr lang="en-US" sz="1500" dirty="0" err="1" smtClean="0">
                <a:latin typeface="Consolas" panose="020B0609020204030204" pitchFamily="49" charset="0"/>
              </a:rPr>
              <a:t>create_unique_id</a:t>
            </a:r>
            <a:r>
              <a:rPr lang="en-US" sz="1500" dirty="0" smtClean="0">
                <a:latin typeface="Consolas" panose="020B0609020204030204" pitchFamily="49" charset="0"/>
              </a:rPr>
              <a:t>() {</a:t>
            </a:r>
          </a:p>
          <a:p>
            <a:pPr marL="800100" lvl="2" indent="0">
              <a:buNone/>
            </a:pPr>
            <a:r>
              <a:rPr lang="en-US" sz="1500" dirty="0" smtClean="0">
                <a:latin typeface="Consolas" panose="020B0609020204030204" pitchFamily="49" charset="0"/>
              </a:rPr>
              <a:t>    ++</a:t>
            </a:r>
            <a:r>
              <a:rPr lang="en-US" sz="1500" dirty="0" err="1" smtClean="0">
                <a:latin typeface="Consolas" panose="020B0609020204030204" pitchFamily="49" charset="0"/>
              </a:rPr>
              <a:t>next_id</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endParaRPr lang="en-US" sz="1500" dirty="0" smtClean="0">
              <a:latin typeface="Consolas" panose="020B0609020204030204" pitchFamily="49" charset="0"/>
            </a:endParaRPr>
          </a:p>
        </p:txBody>
      </p:sp>
    </p:spTree>
    <p:extLst>
      <p:ext uri="{BB962C8B-B14F-4D97-AF65-F5344CB8AC3E}">
        <p14:creationId xmlns:p14="http://schemas.microsoft.com/office/powerpoint/2010/main" val="812873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information</a:t>
            </a:r>
            <a:endParaRPr lang="en-CA" dirty="0"/>
          </a:p>
        </p:txBody>
      </p:sp>
      <p:sp>
        <p:nvSpPr>
          <p:cNvPr id="3" name="Content Placeholder 2"/>
          <p:cNvSpPr>
            <a:spLocks noGrp="1"/>
          </p:cNvSpPr>
          <p:nvPr>
            <p:ph idx="1"/>
          </p:nvPr>
        </p:nvSpPr>
        <p:spPr/>
        <p:txBody>
          <a:bodyPr/>
          <a:lstStyle/>
          <a:p>
            <a:r>
              <a:rPr lang="en-CA" dirty="0" smtClean="0"/>
              <a:t>Suppose that some information is shared by all instances of a class</a:t>
            </a:r>
          </a:p>
          <a:p>
            <a:pPr marL="800100" lvl="2" indent="0">
              <a:buNone/>
            </a:pPr>
            <a:r>
              <a:rPr lang="en-US" sz="1400" dirty="0" smtClean="0">
                <a:latin typeface="Consolas" panose="020B0609020204030204" pitchFamily="49" charset="0"/>
              </a:rPr>
              <a:t>class </a:t>
            </a:r>
            <a:r>
              <a:rPr lang="en-US" sz="1400" dirty="0" err="1" smtClean="0">
                <a:latin typeface="Consolas" panose="020B0609020204030204" pitchFamily="49" charset="0"/>
              </a:rPr>
              <a:t>Quantum_mechanics</a:t>
            </a:r>
            <a:r>
              <a:rPr lang="en-US" sz="1400" dirty="0" smtClean="0">
                <a:latin typeface="Consolas" panose="020B0609020204030204" pitchFamily="49" charset="0"/>
              </a:rPr>
              <a:t>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public:</a:t>
            </a:r>
          </a:p>
          <a:p>
            <a:pPr marL="800100" lvl="2" indent="0">
              <a:buNone/>
            </a:pPr>
            <a:r>
              <a:rPr lang="en-US" sz="1400" dirty="0" smtClean="0">
                <a:latin typeface="Consolas" panose="020B0609020204030204" pitchFamily="49" charset="0"/>
              </a:rPr>
              <a:t>        static double </a:t>
            </a:r>
            <a:r>
              <a:rPr lang="en-US" sz="1400" dirty="0" err="1" smtClean="0">
                <a:latin typeface="Consolas" panose="020B0609020204030204" pitchFamily="49" charset="0"/>
              </a:rPr>
              <a:t>const</a:t>
            </a:r>
            <a:r>
              <a:rPr lang="en-US" sz="1400" dirty="0" smtClean="0">
                <a:latin typeface="Consolas" panose="020B0609020204030204" pitchFamily="49" charset="0"/>
              </a:rPr>
              <a:t> IMPEDANCE_VACUUM;        // ohms</a:t>
            </a:r>
          </a:p>
          <a:p>
            <a:pPr marL="800100" lvl="2" indent="0">
              <a:buNone/>
            </a:pPr>
            <a:r>
              <a:rPr lang="en-US" sz="1400" dirty="0" smtClean="0">
                <a:latin typeface="Consolas" panose="020B0609020204030204" pitchFamily="49" charset="0"/>
              </a:rPr>
              <a:t>        static double </a:t>
            </a:r>
            <a:r>
              <a:rPr lang="en-US" sz="1400" dirty="0" err="1" smtClean="0">
                <a:latin typeface="Consolas" panose="020B0609020204030204" pitchFamily="49" charset="0"/>
              </a:rPr>
              <a:t>const</a:t>
            </a:r>
            <a:r>
              <a:rPr lang="en-US" sz="1400" dirty="0" smtClean="0">
                <a:latin typeface="Consolas" panose="020B0609020204030204" pitchFamily="49" charset="0"/>
              </a:rPr>
              <a:t> PERMITTIVITY_VACUUM</a:t>
            </a:r>
            <a:r>
              <a:rPr lang="en-US" sz="1400" dirty="0">
                <a:latin typeface="Consolas" panose="020B0609020204030204" pitchFamily="49" charset="0"/>
              </a:rPr>
              <a:t>;     </a:t>
            </a:r>
            <a:r>
              <a:rPr lang="en-US" sz="1400" dirty="0" smtClean="0">
                <a:latin typeface="Consolas" panose="020B0609020204030204" pitchFamily="49" charset="0"/>
              </a:rPr>
              <a:t>// F/m</a:t>
            </a:r>
          </a:p>
          <a:p>
            <a:pPr marL="800100" lvl="2" indent="0">
              <a:buNone/>
            </a:pPr>
            <a:r>
              <a:rPr lang="en-US" sz="1400" dirty="0" smtClean="0">
                <a:latin typeface="Consolas" panose="020B0609020204030204" pitchFamily="49" charset="0"/>
              </a:rPr>
              <a:t>        </a:t>
            </a:r>
            <a:r>
              <a:rPr lang="en-US" sz="1400" dirty="0">
                <a:latin typeface="Consolas" panose="020B0609020204030204" pitchFamily="49" charset="0"/>
              </a:rPr>
              <a:t>static </a:t>
            </a:r>
            <a:r>
              <a:rPr lang="en-US" sz="1400" dirty="0" smtClean="0">
                <a:latin typeface="Consolas" panose="020B0609020204030204" pitchFamily="49" charset="0"/>
              </a:rPr>
              <a:t>double </a:t>
            </a:r>
            <a:r>
              <a:rPr lang="en-US" sz="1400" dirty="0" err="1" smtClean="0">
                <a:latin typeface="Consolas" panose="020B0609020204030204" pitchFamily="49" charset="0"/>
              </a:rPr>
              <a:t>const</a:t>
            </a:r>
            <a:r>
              <a:rPr lang="en-US" sz="1400" dirty="0" smtClean="0">
                <a:latin typeface="Consolas" panose="020B0609020204030204" pitchFamily="49" charset="0"/>
              </a:rPr>
              <a:t> PERMEABILITY_VACUUM</a:t>
            </a:r>
            <a:r>
              <a:rPr lang="en-US" sz="1400" dirty="0">
                <a:latin typeface="Consolas" panose="020B0609020204030204" pitchFamily="49" charset="0"/>
              </a:rPr>
              <a:t>;     </a:t>
            </a:r>
            <a:r>
              <a:rPr lang="en-US" sz="1400" dirty="0" smtClean="0">
                <a:latin typeface="Consolas" panose="020B0609020204030204" pitchFamily="49" charset="0"/>
              </a:rPr>
              <a:t>// N/A^2</a:t>
            </a:r>
          </a:p>
          <a:p>
            <a:pPr marL="800100" lvl="2" indent="0">
              <a:buNone/>
            </a:pPr>
            <a:r>
              <a:rPr lang="en-US" sz="1400" dirty="0" smtClean="0">
                <a:latin typeface="Consolas" panose="020B0609020204030204" pitchFamily="49" charset="0"/>
              </a:rPr>
              <a:t>        </a:t>
            </a:r>
            <a:r>
              <a:rPr lang="en-US" sz="1400" dirty="0">
                <a:latin typeface="Consolas" panose="020B0609020204030204" pitchFamily="49" charset="0"/>
              </a:rPr>
              <a:t>static double </a:t>
            </a:r>
            <a:r>
              <a:rPr lang="en-US" sz="1400" dirty="0" err="1">
                <a:latin typeface="Consolas" panose="020B0609020204030204" pitchFamily="49" charset="0"/>
              </a:rPr>
              <a:t>const</a:t>
            </a:r>
            <a:r>
              <a:rPr lang="en-US" sz="1400" dirty="0">
                <a:latin typeface="Consolas" panose="020B0609020204030204" pitchFamily="49" charset="0"/>
              </a:rPr>
              <a:t> SPEED_LIGHT_VACUUM</a:t>
            </a:r>
            <a:r>
              <a:rPr lang="en-US" sz="1400" dirty="0" smtClean="0">
                <a:latin typeface="Consolas" panose="020B0609020204030204" pitchFamily="49" charset="0"/>
              </a:rPr>
              <a:t>;      </a:t>
            </a:r>
            <a:r>
              <a:rPr lang="en-US" sz="1400" dirty="0">
                <a:latin typeface="Consolas" panose="020B0609020204030204" pitchFamily="49" charset="0"/>
              </a:rPr>
              <a:t>// </a:t>
            </a:r>
            <a:r>
              <a:rPr lang="en-US" sz="1400" dirty="0" smtClean="0">
                <a:latin typeface="Consolas" panose="020B0609020204030204" pitchFamily="49" charset="0"/>
              </a:rPr>
              <a:t>m/s</a:t>
            </a:r>
          </a:p>
          <a:p>
            <a:pPr marL="800100" lvl="2" indent="0">
              <a:buNone/>
            </a:pPr>
            <a:r>
              <a:rPr lang="en-US" sz="1400" dirty="0" smtClean="0">
                <a:latin typeface="Consolas" panose="020B0609020204030204" pitchFamily="49" charset="0"/>
              </a:rPr>
              <a:t>        static double </a:t>
            </a:r>
            <a:r>
              <a:rPr lang="en-US" sz="1400" dirty="0" err="1" smtClean="0">
                <a:latin typeface="Consolas" panose="020B0609020204030204" pitchFamily="49" charset="0"/>
              </a:rPr>
              <a:t>const</a:t>
            </a:r>
            <a:r>
              <a:rPr lang="en-US" sz="1400" dirty="0" smtClean="0">
                <a:latin typeface="Consolas" panose="020B0609020204030204" pitchFamily="49" charset="0"/>
              </a:rPr>
              <a:t> PLANCK_CONSTANT;         // </a:t>
            </a:r>
            <a:r>
              <a:rPr lang="en-US" sz="1400" dirty="0" err="1" smtClean="0">
                <a:latin typeface="Consolas" panose="020B0609020204030204" pitchFamily="49" charset="0"/>
              </a:rPr>
              <a:t>Js</a:t>
            </a: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        </a:t>
            </a:r>
            <a:r>
              <a:rPr lang="en-US" sz="1400" dirty="0">
                <a:latin typeface="Consolas" panose="020B0609020204030204" pitchFamily="49" charset="0"/>
              </a:rPr>
              <a:t>static </a:t>
            </a:r>
            <a:r>
              <a:rPr lang="en-US" sz="1400" dirty="0" smtClean="0">
                <a:latin typeface="Consolas" panose="020B0609020204030204" pitchFamily="49" charset="0"/>
              </a:rPr>
              <a:t>double </a:t>
            </a:r>
            <a:r>
              <a:rPr lang="en-US" sz="1400" dirty="0" err="1" smtClean="0">
                <a:latin typeface="Consolas" panose="020B0609020204030204" pitchFamily="49" charset="0"/>
              </a:rPr>
              <a:t>const</a:t>
            </a:r>
            <a:r>
              <a:rPr lang="en-US" sz="1400" dirty="0" smtClean="0">
                <a:latin typeface="Consolas" panose="020B0609020204030204" pitchFamily="49" charset="0"/>
              </a:rPr>
              <a:t> REDUCED_PLANCK_CONSTANT; // </a:t>
            </a:r>
            <a:r>
              <a:rPr lang="en-US" sz="1400" dirty="0" err="1" smtClean="0">
                <a:latin typeface="Consolas" panose="020B0609020204030204" pitchFamily="49" charset="0"/>
              </a:rPr>
              <a:t>Js</a:t>
            </a:r>
            <a:endParaRPr lang="en-US" sz="1400" dirty="0" smtClean="0">
              <a:latin typeface="Consolas" panose="020B0609020204030204" pitchFamily="49" charset="0"/>
            </a:endParaRP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 Other member functions, member variables and class variables</a:t>
            </a:r>
          </a:p>
          <a:p>
            <a:pPr marL="800100" lvl="2" indent="0">
              <a:buNone/>
            </a:pPr>
            <a:r>
              <a:rPr lang="en-US" sz="1400" dirty="0" smtClean="0">
                <a:latin typeface="Consolas" panose="020B0609020204030204" pitchFamily="49" charset="0"/>
              </a:rPr>
              <a:t>};</a:t>
            </a:r>
          </a:p>
          <a:p>
            <a:pPr marL="800100" lvl="2" indent="0">
              <a:buNone/>
            </a:pP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double </a:t>
            </a:r>
            <a:r>
              <a:rPr lang="en-US" sz="1400" dirty="0" err="1" smtClean="0">
                <a:latin typeface="Consolas" panose="020B0609020204030204" pitchFamily="49" charset="0"/>
              </a:rPr>
              <a:t>Quantum_mechanics</a:t>
            </a:r>
            <a:r>
              <a:rPr lang="en-US" sz="1400" dirty="0" smtClean="0">
                <a:latin typeface="Consolas" panose="020B0609020204030204" pitchFamily="49" charset="0"/>
              </a:rPr>
              <a:t>::IMPEDANCE_VACUUM       {3.76730313667e-2};</a:t>
            </a: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Quantum_mechanics</a:t>
            </a:r>
            <a:r>
              <a:rPr lang="en-US" sz="1400" dirty="0" smtClean="0">
                <a:latin typeface="Consolas" panose="020B0609020204030204" pitchFamily="49" charset="0"/>
              </a:rPr>
              <a:t>::PERMITTIVITY_VACUUM    {8.8541878128e-12};</a:t>
            </a: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Quantum_mechanics</a:t>
            </a:r>
            <a:r>
              <a:rPr lang="en-US" sz="1400" dirty="0" smtClean="0">
                <a:latin typeface="Consolas" panose="020B0609020204030204" pitchFamily="49" charset="0"/>
              </a:rPr>
              <a:t>::PERMEABILITY_VACUUM</a:t>
            </a:r>
            <a:r>
              <a:rPr lang="en-US" sz="1400" dirty="0">
                <a:latin typeface="Consolas" panose="020B0609020204030204" pitchFamily="49" charset="0"/>
              </a:rPr>
              <a:t>;   </a:t>
            </a:r>
            <a:r>
              <a:rPr lang="en-US" sz="1400" dirty="0" smtClean="0">
                <a:latin typeface="Consolas" panose="020B0609020204030204" pitchFamily="49" charset="0"/>
              </a:rPr>
              <a:t>{</a:t>
            </a:r>
            <a:r>
              <a:rPr lang="en-US" sz="1400" dirty="0">
                <a:latin typeface="Consolas" panose="020B0609020204030204" pitchFamily="49" charset="0"/>
              </a:rPr>
              <a:t>1.25663706212e−</a:t>
            </a:r>
            <a:r>
              <a:rPr lang="en-US" sz="1400" dirty="0" smtClean="0">
                <a:latin typeface="Consolas" panose="020B0609020204030204" pitchFamily="49" charset="0"/>
              </a:rPr>
              <a:t>6};</a:t>
            </a: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Quantum_mechanics</a:t>
            </a:r>
            <a:r>
              <a:rPr lang="en-US" sz="1400" dirty="0">
                <a:latin typeface="Consolas" panose="020B0609020204030204" pitchFamily="49" charset="0"/>
              </a:rPr>
              <a:t>::SPEED_LIGHT_VACUUM;    {299792458};</a:t>
            </a:r>
          </a:p>
          <a:p>
            <a:pPr marL="800100" lvl="2" indent="0">
              <a:buNone/>
            </a:pPr>
            <a:r>
              <a:rPr lang="en-US" sz="1400" dirty="0" smtClean="0">
                <a:latin typeface="Consolas" panose="020B0609020204030204" pitchFamily="49" charset="0"/>
              </a:rPr>
              <a:t>double </a:t>
            </a:r>
            <a:r>
              <a:rPr lang="en-US" sz="1400" dirty="0" err="1">
                <a:latin typeface="Consolas" panose="020B0609020204030204" pitchFamily="49" charset="0"/>
              </a:rPr>
              <a:t>Quantum_mechanics</a:t>
            </a:r>
            <a:r>
              <a:rPr lang="en-US" sz="1400" dirty="0" smtClean="0">
                <a:latin typeface="Consolas" panose="020B0609020204030204" pitchFamily="49" charset="0"/>
              </a:rPr>
              <a:t>::PLANCK_CONSTANT</a:t>
            </a:r>
            <a:r>
              <a:rPr lang="en-US" sz="1400" dirty="0">
                <a:latin typeface="Consolas" panose="020B0609020204030204" pitchFamily="49" charset="0"/>
              </a:rPr>
              <a:t>;       </a:t>
            </a:r>
            <a:r>
              <a:rPr lang="en-US" sz="1400" dirty="0" smtClean="0">
                <a:latin typeface="Consolas" panose="020B0609020204030204" pitchFamily="49" charset="0"/>
              </a:rPr>
              <a:t>{6.62607015e-34};</a:t>
            </a: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a:t>
            </a:r>
            <a:r>
              <a:rPr lang="en-US" sz="1400" dirty="0" err="1">
                <a:latin typeface="Consolas" panose="020B0609020204030204" pitchFamily="49" charset="0"/>
              </a:rPr>
              <a:t>Quantum_mechanics</a:t>
            </a:r>
            <a:r>
              <a:rPr lang="en-US" sz="1400" dirty="0" smtClean="0">
                <a:latin typeface="Consolas" panose="020B0609020204030204" pitchFamily="49" charset="0"/>
              </a:rPr>
              <a:t>::REDUCED_PLANCK_CONSTANT{1.054571817e-34};</a:t>
            </a:r>
            <a:endParaRPr lang="en-US" sz="1400" dirty="0">
              <a:latin typeface="Consolas" panose="020B0609020204030204" pitchFamily="49" charset="0"/>
            </a:endParaRPr>
          </a:p>
        </p:txBody>
      </p:sp>
    </p:spTree>
    <p:extLst>
      <p:ext uri="{BB962C8B-B14F-4D97-AF65-F5344CB8AC3E}">
        <p14:creationId xmlns:p14="http://schemas.microsoft.com/office/powerpoint/2010/main" val="799454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information</a:t>
            </a:r>
            <a:endParaRPr lang="en-CA" dirty="0"/>
          </a:p>
        </p:txBody>
      </p:sp>
      <p:sp>
        <p:nvSpPr>
          <p:cNvPr id="3" name="Content Placeholder 2"/>
          <p:cNvSpPr>
            <a:spLocks noGrp="1"/>
          </p:cNvSpPr>
          <p:nvPr>
            <p:ph idx="1"/>
          </p:nvPr>
        </p:nvSpPr>
        <p:spPr/>
        <p:txBody>
          <a:bodyPr/>
          <a:lstStyle/>
          <a:p>
            <a:r>
              <a:rPr lang="en-CA" dirty="0" smtClean="0"/>
              <a:t>These can be used directly or indirectly:</a:t>
            </a:r>
          </a:p>
          <a:p>
            <a:pPr marL="800100" lvl="2" indent="0">
              <a:buNone/>
            </a:pPr>
            <a:r>
              <a:rPr lang="en-US" sz="1400" dirty="0" smtClean="0">
                <a:latin typeface="Consolas" panose="020B0609020204030204" pitchFamily="49" charset="0"/>
              </a:rPr>
              <a:t>class </a:t>
            </a:r>
            <a:r>
              <a:rPr lang="en-US" sz="1400" dirty="0" err="1" smtClean="0">
                <a:latin typeface="Consolas" panose="020B0609020204030204" pitchFamily="49" charset="0"/>
              </a:rPr>
              <a:t>Quantum_mechanics</a:t>
            </a:r>
            <a:r>
              <a:rPr lang="en-US" sz="1400" dirty="0" smtClean="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c{ </a:t>
            </a:r>
            <a:r>
              <a:rPr lang="en-US" sz="1400" b="1" dirty="0" err="1" smtClean="0">
                <a:solidFill>
                  <a:srgbClr val="FF0000"/>
                </a:solidFill>
                <a:latin typeface="Consolas" panose="020B0609020204030204" pitchFamily="49" charset="0"/>
              </a:rPr>
              <a:t>Quantum_mechanics</a:t>
            </a:r>
            <a:r>
              <a:rPr lang="en-US" sz="1400" b="1" dirty="0" smtClean="0">
                <a:solidFill>
                  <a:srgbClr val="FF0000"/>
                </a:solidFill>
                <a:latin typeface="Consolas" panose="020B0609020204030204" pitchFamily="49" charset="0"/>
              </a:rPr>
              <a:t>::SPEED_LIGHT_VACUUM </a:t>
            </a:r>
            <a:r>
              <a:rPr lang="en-US" sz="1400" dirty="0" smtClean="0">
                <a:latin typeface="Consolas" panose="020B0609020204030204" pitchFamily="49" charset="0"/>
              </a:rPr>
              <a:t>};</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double m, v;   // uninitialized</a:t>
            </a: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"How much do you weigh (kg)?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smtClean="0">
                <a:latin typeface="Consolas" panose="020B0609020204030204" pitchFamily="49" charset="0"/>
              </a:rPr>
              <a:t>  &gt;&gt; m;</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"You have " &lt;&lt; (m*c*c) &lt;&lt; " J of energy"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800100" lvl="2" indent="0">
              <a:buNone/>
            </a:pPr>
            <a:endParaRPr lang="en-US" sz="1400" dirty="0" smtClean="0">
              <a:latin typeface="Consolas" panose="020B0609020204030204" pitchFamily="49" charset="0"/>
            </a:endParaRPr>
          </a:p>
          <a:p>
            <a:pPr marL="800100" lvl="2"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"How fast are you moving (m/s)?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cin</a:t>
            </a:r>
            <a:r>
              <a:rPr lang="en-US" sz="1400" dirty="0">
                <a:latin typeface="Consolas" panose="020B0609020204030204" pitchFamily="49" charset="0"/>
              </a:rPr>
              <a:t>  </a:t>
            </a:r>
            <a:r>
              <a:rPr lang="en-US" sz="1400" dirty="0" smtClean="0">
                <a:latin typeface="Consolas" panose="020B0609020204030204" pitchFamily="49" charset="0"/>
              </a:rPr>
              <a:t>&gt;&gt; v;</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a:t>
            </a:r>
            <a:r>
              <a:rPr lang="en-US" sz="1400" dirty="0">
                <a:latin typeface="Consolas" panose="020B0609020204030204" pitchFamily="49" charset="0"/>
              </a:rPr>
              <a:t>Your De Broglie </a:t>
            </a:r>
            <a:r>
              <a:rPr lang="en-US" sz="1400" dirty="0" smtClean="0">
                <a:latin typeface="Consolas" panose="020B0609020204030204" pitchFamily="49" charset="0"/>
              </a:rPr>
              <a:t>wavelength is "</a:t>
            </a:r>
          </a:p>
          <a:p>
            <a:pPr marL="800100" lvl="2" indent="0">
              <a:buNone/>
            </a:pPr>
            <a:r>
              <a:rPr lang="en-US" sz="1400" dirty="0" smtClean="0">
                <a:latin typeface="Consolas" panose="020B0609020204030204" pitchFamily="49" charset="0"/>
              </a:rPr>
              <a:t>              &lt;&lt; (</a:t>
            </a:r>
            <a:r>
              <a:rPr lang="en-US" sz="1400" b="1" dirty="0" err="1" smtClean="0">
                <a:solidFill>
                  <a:srgbClr val="FF0000"/>
                </a:solidFill>
                <a:latin typeface="Consolas" panose="020B0609020204030204" pitchFamily="49" charset="0"/>
              </a:rPr>
              <a:t>Quantum_mechanics</a:t>
            </a:r>
            <a:r>
              <a:rPr lang="en-US" sz="1400" b="1" dirty="0" smtClean="0">
                <a:solidFill>
                  <a:srgbClr val="FF0000"/>
                </a:solidFill>
                <a:latin typeface="Consolas" panose="020B0609020204030204" pitchFamily="49" charset="0"/>
              </a:rPr>
              <a:t>::PLANCK_CONSTANT</a:t>
            </a:r>
            <a:r>
              <a:rPr lang="en-US" sz="1400" dirty="0" smtClean="0">
                <a:latin typeface="Consolas" panose="020B0609020204030204" pitchFamily="49" charset="0"/>
              </a:rPr>
              <a:t>/m/v) </a:t>
            </a:r>
          </a:p>
          <a:p>
            <a:pPr marL="800100" lvl="2" indent="0">
              <a:buNone/>
            </a:pPr>
            <a:r>
              <a:rPr lang="en-US" sz="1400" dirty="0">
                <a:latin typeface="Consolas" panose="020B0609020204030204" pitchFamily="49" charset="0"/>
              </a:rPr>
              <a:t> </a:t>
            </a:r>
            <a:r>
              <a:rPr lang="en-US" sz="1400" dirty="0" smtClean="0">
                <a:latin typeface="Consolas" panose="020B0609020204030204" pitchFamily="49" charset="0"/>
              </a:rPr>
              <a:t>             &lt;&lt; " m"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endParaRPr lang="en-US" sz="1400" dirty="0">
              <a:latin typeface="Consolas" panose="020B0609020204030204" pitchFamily="49" charset="0"/>
            </a:endParaRPr>
          </a:p>
          <a:p>
            <a:pPr marL="800100" lvl="2" indent="0">
              <a:buNone/>
            </a:pPr>
            <a:endParaRPr lang="en-US" sz="1400" dirty="0">
              <a:latin typeface="Consolas" panose="020B0609020204030204" pitchFamily="49" charset="0"/>
            </a:endParaRPr>
          </a:p>
          <a:p>
            <a:pPr marL="800100" lvl="2" indent="0">
              <a:buNone/>
            </a:pPr>
            <a:r>
              <a:rPr lang="en-US" sz="1400" dirty="0" smtClean="0">
                <a:latin typeface="Consolas" panose="020B0609020204030204" pitchFamily="49" charset="0"/>
              </a:rPr>
              <a:t>    return 0;</a:t>
            </a:r>
          </a:p>
          <a:p>
            <a:pPr marL="800100" lvl="2" indent="0">
              <a:buNone/>
            </a:pPr>
            <a:r>
              <a:rPr lang="en-US" sz="1400" dirty="0">
                <a:latin typeface="Consolas" panose="020B0609020204030204" pitchFamily="49" charset="0"/>
              </a:rPr>
              <a:t>}</a:t>
            </a:r>
            <a:endParaRPr lang="en-US" sz="1400" dirty="0" smtClean="0">
              <a:latin typeface="Consolas" panose="020B0609020204030204" pitchFamily="49" charset="0"/>
            </a:endParaRPr>
          </a:p>
        </p:txBody>
      </p:sp>
    </p:spTree>
    <p:extLst>
      <p:ext uri="{BB962C8B-B14F-4D97-AF65-F5344CB8AC3E}">
        <p14:creationId xmlns:p14="http://schemas.microsoft.com/office/powerpoint/2010/main" val="443901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variables</a:t>
            </a:r>
            <a:endParaRPr lang="en-CA" dirty="0"/>
          </a:p>
        </p:txBody>
      </p:sp>
      <p:sp>
        <p:nvSpPr>
          <p:cNvPr id="3" name="Content Placeholder 2"/>
          <p:cNvSpPr>
            <a:spLocks noGrp="1"/>
          </p:cNvSpPr>
          <p:nvPr>
            <p:ph idx="1"/>
          </p:nvPr>
        </p:nvSpPr>
        <p:spPr/>
        <p:txBody>
          <a:bodyPr/>
          <a:lstStyle/>
          <a:p>
            <a:r>
              <a:rPr lang="en-CA" dirty="0" smtClean="0"/>
              <a:t>Suppose you want to count the number of </a:t>
            </a:r>
            <a:r>
              <a:rPr lang="en-CA" dirty="0" smtClean="0"/>
              <a:t>instances</a:t>
            </a:r>
          </a:p>
          <a:p>
            <a:pPr lvl="1"/>
            <a:r>
              <a:rPr lang="en-US" dirty="0" smtClean="0"/>
              <a:t>A variable will store the number of instances</a:t>
            </a:r>
          </a:p>
          <a:p>
            <a:pPr lvl="2"/>
            <a:r>
              <a:rPr lang="en-US" dirty="0" smtClean="0"/>
              <a:t>That variable must be initialized to </a:t>
            </a:r>
            <a:r>
              <a:rPr lang="en-US" dirty="0" smtClean="0">
                <a:latin typeface="Consolas" panose="020B0609020204030204" pitchFamily="49" charset="0"/>
              </a:rPr>
              <a:t>0</a:t>
            </a:r>
          </a:p>
          <a:p>
            <a:pPr lvl="1"/>
            <a:r>
              <a:rPr lang="en-US" dirty="0" smtClean="0"/>
              <a:t>Each time the constructor is called, this variable is incremented</a:t>
            </a:r>
          </a:p>
          <a:p>
            <a:pPr lvl="1"/>
            <a:endParaRPr lang="en-US" dirty="0"/>
          </a:p>
          <a:p>
            <a:r>
              <a:rPr lang="en-US" dirty="0" smtClean="0"/>
              <a:t>The variable must be shared by all instances of the class</a:t>
            </a:r>
          </a:p>
          <a:p>
            <a:pPr lvl="1"/>
            <a:r>
              <a:rPr lang="en-US" dirty="0" smtClean="0"/>
              <a:t>We will refer to such a variable as a </a:t>
            </a:r>
            <a:r>
              <a:rPr lang="en-US" i="1" dirty="0" smtClean="0"/>
              <a:t>class variable</a:t>
            </a:r>
          </a:p>
        </p:txBody>
      </p:sp>
    </p:spTree>
    <p:extLst>
      <p:ext uri="{BB962C8B-B14F-4D97-AF65-F5344CB8AC3E}">
        <p14:creationId xmlns:p14="http://schemas.microsoft.com/office/powerpoint/2010/main" val="38310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variables</a:t>
            </a:r>
            <a:endParaRPr lang="en-CA" dirty="0"/>
          </a:p>
        </p:txBody>
      </p:sp>
      <p:sp>
        <p:nvSpPr>
          <p:cNvPr id="3" name="Content Placeholder 2"/>
          <p:cNvSpPr>
            <a:spLocks noGrp="1"/>
          </p:cNvSpPr>
          <p:nvPr>
            <p:ph idx="1"/>
          </p:nvPr>
        </p:nvSpPr>
        <p:spPr/>
        <p:txBody>
          <a:bodyPr/>
          <a:lstStyle/>
          <a:p>
            <a:r>
              <a:rPr lang="en-CA" dirty="0" smtClean="0"/>
              <a:t>Suppose you want to count the number of instances</a:t>
            </a:r>
          </a:p>
          <a:p>
            <a:pPr marL="800100" lvl="2" indent="0">
              <a:buNone/>
            </a:pPr>
            <a:r>
              <a:rPr lang="en-US" sz="1500" dirty="0" smtClean="0">
                <a:latin typeface="Consolas" panose="020B0609020204030204" pitchFamily="49" charset="0"/>
              </a:rPr>
              <a:t>class </a:t>
            </a:r>
            <a:r>
              <a:rPr lang="en-US" sz="1500" dirty="0" err="1" smtClean="0">
                <a:latin typeface="Consolas" panose="020B0609020204030204" pitchFamily="49" charset="0"/>
              </a:rPr>
              <a:t>Class_name</a:t>
            </a: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 Each time an instance is created, increment 'count_'</a:t>
            </a:r>
          </a:p>
          <a:p>
            <a:pPr marL="800100" lvl="2" indent="0">
              <a:buNone/>
            </a:pPr>
            <a:r>
              <a:rPr lang="en-US" sz="1500" dirty="0" smtClean="0">
                <a:latin typeface="Consolas" panose="020B0609020204030204" pitchFamily="49" charset="0"/>
              </a:rPr>
              <a:t>class </a:t>
            </a:r>
            <a:r>
              <a:rPr lang="en-US" sz="1500" dirty="0" err="1" smtClean="0">
                <a:latin typeface="Consolas" panose="020B0609020204030204" pitchFamily="49" charset="0"/>
              </a:rPr>
              <a:t>Class</a:t>
            </a:r>
            <a:r>
              <a:rPr lang="en-US" sz="1500" dirty="0" err="1" smtClean="0">
                <a:latin typeface="Consolas" panose="020B0609020204030204" pitchFamily="49" charset="0"/>
              </a:rPr>
              <a:t>_name</a:t>
            </a:r>
            <a:r>
              <a:rPr lang="en-US" sz="1500" dirty="0" smtClean="0">
                <a:latin typeface="Consolas" panose="020B0609020204030204" pitchFamily="49" charset="0"/>
              </a:rPr>
              <a:t> </a:t>
            </a:r>
            <a:r>
              <a:rPr lang="en-US" sz="1500" dirty="0" smtClean="0">
                <a:latin typeface="Consolas" panose="020B0609020204030204" pitchFamily="49" charset="0"/>
              </a:rPr>
              <a:t>{</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public:</a:t>
            </a:r>
          </a:p>
          <a:p>
            <a:pPr marL="800100" lvl="2" indent="0">
              <a:buNone/>
            </a:pPr>
            <a:r>
              <a:rPr lang="en-US" sz="1500" dirty="0">
                <a:latin typeface="Consolas" panose="020B0609020204030204" pitchFamily="49" charset="0"/>
              </a:rPr>
              <a:t> </a:t>
            </a:r>
            <a:r>
              <a:rPr lang="en-US" sz="1500" dirty="0">
                <a:latin typeface="Consolas" panose="020B0609020204030204" pitchFamily="49" charset="0"/>
              </a:rPr>
              <a:t>       </a:t>
            </a:r>
            <a:r>
              <a:rPr lang="en-US" sz="1500" dirty="0" err="1" smtClean="0">
                <a:latin typeface="Consolas" panose="020B0609020204030204" pitchFamily="49" charset="0"/>
              </a:rPr>
              <a:t>Class_name</a:t>
            </a:r>
            <a:r>
              <a:rPr lang="en-US" sz="1500" dirty="0">
                <a:latin typeface="Consolas" panose="020B0609020204030204" pitchFamily="49" charset="0"/>
              </a:rPr>
              <a:t>();</a:t>
            </a: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protected:</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smtClean="0">
                <a:solidFill>
                  <a:srgbClr val="0070C0"/>
                </a:solidFill>
                <a:latin typeface="Consolas" panose="020B0609020204030204" pitchFamily="49" charset="0"/>
              </a:rPr>
              <a:t>static </a:t>
            </a:r>
            <a:r>
              <a:rPr lang="en-US" sz="1500" dirty="0" err="1" smtClean="0">
                <a:solidFill>
                  <a:srgbClr val="0070C0"/>
                </a:solidFill>
                <a:latin typeface="Consolas" panose="020B0609020204030204" pitchFamily="49" charset="0"/>
              </a:rPr>
              <a:t>int</a:t>
            </a:r>
            <a:r>
              <a:rPr lang="en-US" sz="1500" dirty="0" smtClean="0">
                <a:solidFill>
                  <a:srgbClr val="0070C0"/>
                </a:solidFill>
                <a:latin typeface="Consolas" panose="020B0609020204030204" pitchFamily="49" charset="0"/>
              </a:rPr>
              <a:t> </a:t>
            </a:r>
            <a:r>
              <a:rPr lang="en-US" sz="1500" dirty="0" smtClean="0">
                <a:solidFill>
                  <a:srgbClr val="0070C0"/>
                </a:solidFill>
                <a:latin typeface="Consolas" panose="020B0609020204030204" pitchFamily="49" charset="0"/>
              </a:rPr>
              <a:t>count_;</a:t>
            </a:r>
            <a:endParaRPr lang="en-US" sz="1500" dirty="0" smtClean="0">
              <a:solidFill>
                <a:srgbClr val="0070C0"/>
              </a:solidFill>
              <a:latin typeface="Consolas" panose="020B0609020204030204" pitchFamily="49" charset="0"/>
            </a:endParaRPr>
          </a:p>
          <a:p>
            <a:pPr marL="800100" lvl="2" indent="0">
              <a:buNone/>
            </a:pPr>
            <a:r>
              <a:rPr lang="en-US" sz="1500" dirty="0" smtClean="0">
                <a:latin typeface="Consolas" panose="020B0609020204030204" pitchFamily="49" charset="0"/>
              </a:rPr>
              <a:t>};</a:t>
            </a:r>
          </a:p>
          <a:p>
            <a:pPr marL="800100" lvl="2" indent="0">
              <a:buNone/>
            </a:pPr>
            <a:endParaRPr lang="en-US" sz="1500" dirty="0" smtClean="0">
              <a:latin typeface="Consolas" panose="020B0609020204030204" pitchFamily="49" charset="0"/>
            </a:endParaRPr>
          </a:p>
          <a:p>
            <a:pPr marL="800100" lvl="2" indent="0">
              <a:buNone/>
            </a:pPr>
            <a:r>
              <a:rPr lang="en-US" sz="1500" dirty="0" smtClean="0">
                <a:solidFill>
                  <a:srgbClr val="0070C0"/>
                </a:solidFill>
                <a:latin typeface="Consolas" panose="020B0609020204030204" pitchFamily="49" charset="0"/>
              </a:rPr>
              <a:t>// Initialize the static member variable</a:t>
            </a:r>
            <a:endParaRPr lang="en-US" sz="1500" dirty="0">
              <a:solidFill>
                <a:srgbClr val="0070C0"/>
              </a:solidFill>
              <a:latin typeface="Consolas" panose="020B0609020204030204" pitchFamily="49" charset="0"/>
            </a:endParaRPr>
          </a:p>
          <a:p>
            <a:pPr marL="800100" lvl="2" indent="0">
              <a:buNone/>
            </a:pPr>
            <a:r>
              <a:rPr lang="en-US" sz="1500" dirty="0" err="1" smtClean="0">
                <a:solidFill>
                  <a:srgbClr val="0070C0"/>
                </a:solidFill>
                <a:latin typeface="Consolas" panose="020B0609020204030204" pitchFamily="49" charset="0"/>
              </a:rPr>
              <a:t>int</a:t>
            </a:r>
            <a:r>
              <a:rPr lang="en-US" sz="1500" dirty="0" smtClean="0">
                <a:solidFill>
                  <a:srgbClr val="0070C0"/>
                </a:solidFill>
                <a:latin typeface="Consolas" panose="020B0609020204030204" pitchFamily="49" charset="0"/>
              </a:rPr>
              <a:t> </a:t>
            </a:r>
            <a:r>
              <a:rPr lang="en-US" sz="1500" dirty="0" err="1" smtClean="0">
                <a:solidFill>
                  <a:srgbClr val="0070C0"/>
                </a:solidFill>
                <a:latin typeface="Consolas" panose="020B0609020204030204" pitchFamily="49" charset="0"/>
              </a:rPr>
              <a:t>Class_name</a:t>
            </a:r>
            <a:r>
              <a:rPr lang="en-US" sz="1500" dirty="0" smtClean="0">
                <a:solidFill>
                  <a:srgbClr val="0070C0"/>
                </a:solidFill>
                <a:latin typeface="Consolas" panose="020B0609020204030204" pitchFamily="49" charset="0"/>
              </a:rPr>
              <a:t>::</a:t>
            </a:r>
            <a:r>
              <a:rPr lang="en-US" sz="1500" dirty="0" smtClean="0">
                <a:solidFill>
                  <a:srgbClr val="0070C0"/>
                </a:solidFill>
                <a:latin typeface="Consolas" panose="020B0609020204030204" pitchFamily="49" charset="0"/>
              </a:rPr>
              <a:t>count_{</a:t>
            </a:r>
            <a:r>
              <a:rPr lang="en-US" sz="1500" dirty="0" smtClean="0">
                <a:solidFill>
                  <a:srgbClr val="0070C0"/>
                </a:solidFill>
                <a:latin typeface="Consolas" panose="020B0609020204030204" pitchFamily="49" charset="0"/>
              </a:rPr>
              <a:t>0};</a:t>
            </a:r>
          </a:p>
          <a:p>
            <a:pPr marL="800100" lvl="2" indent="0">
              <a:buNone/>
            </a:pP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Increment the count in the constructor</a:t>
            </a:r>
            <a:endParaRPr lang="en-US" sz="1500" dirty="0">
              <a:latin typeface="Consolas" panose="020B0609020204030204" pitchFamily="49" charset="0"/>
            </a:endParaRPr>
          </a:p>
          <a:p>
            <a:pPr marL="800100" lvl="2" indent="0">
              <a:buNone/>
            </a:pPr>
            <a:r>
              <a:rPr lang="en-US" sz="1500" dirty="0" err="1" smtClean="0">
                <a:latin typeface="Consolas" panose="020B0609020204030204" pitchFamily="49" charset="0"/>
              </a:rPr>
              <a:t>Class_name</a:t>
            </a:r>
            <a:r>
              <a:rPr lang="en-US" sz="1500" dirty="0" smtClean="0">
                <a:latin typeface="Consolas" panose="020B0609020204030204" pitchFamily="49" charset="0"/>
              </a:rPr>
              <a:t>::</a:t>
            </a:r>
            <a:r>
              <a:rPr lang="en-US" sz="1500" dirty="0" err="1" smtClean="0">
                <a:latin typeface="Consolas" panose="020B0609020204030204" pitchFamily="49" charset="0"/>
              </a:rPr>
              <a:t>Class_name</a:t>
            </a:r>
            <a:r>
              <a:rPr lang="en-US" sz="1500" dirty="0">
                <a:latin typeface="Consolas" panose="020B0609020204030204" pitchFamily="49" charset="0"/>
              </a:rPr>
              <a:t>() </a:t>
            </a:r>
            <a:r>
              <a:rPr lang="en-US" sz="1500" dirty="0" smtClean="0">
                <a:latin typeface="Consolas" panose="020B0609020204030204" pitchFamily="49" charset="0"/>
              </a:rPr>
              <a:t>{</a:t>
            </a:r>
          </a:p>
          <a:p>
            <a:pPr marL="800100" lvl="2" indent="0">
              <a:buNone/>
            </a:pPr>
            <a:r>
              <a:rPr lang="en-US" sz="1500" dirty="0" smtClean="0">
                <a:latin typeface="Consolas" panose="020B0609020204030204" pitchFamily="49" charset="0"/>
              </a:rPr>
              <a:t>    </a:t>
            </a:r>
            <a:r>
              <a:rPr lang="en-US" sz="1500" dirty="0" smtClean="0">
                <a:solidFill>
                  <a:srgbClr val="0070C0"/>
                </a:solidFill>
                <a:latin typeface="Consolas" panose="020B0609020204030204" pitchFamily="49" charset="0"/>
              </a:rPr>
              <a:t>++</a:t>
            </a:r>
            <a:r>
              <a:rPr lang="en-US" sz="1500" dirty="0" smtClean="0">
                <a:solidFill>
                  <a:srgbClr val="0070C0"/>
                </a:solidFill>
                <a:latin typeface="Consolas" panose="020B0609020204030204" pitchFamily="49" charset="0"/>
              </a:rPr>
              <a:t>count_;                </a:t>
            </a:r>
            <a:r>
              <a:rPr lang="en-US" sz="1500" dirty="0" smtClean="0">
                <a:solidFill>
                  <a:srgbClr val="0070C0"/>
                </a:solidFill>
                <a:latin typeface="Consolas" panose="020B0609020204030204" pitchFamily="49" charset="0"/>
              </a:rPr>
              <a:t>// Increment the count</a:t>
            </a:r>
          </a:p>
          <a:p>
            <a:pPr marL="800100" lvl="2" indent="0">
              <a:buNone/>
            </a:pP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endParaRPr lang="en-US" sz="1500" dirty="0" smtClean="0">
              <a:latin typeface="Consolas" panose="020B0609020204030204" pitchFamily="49" charset="0"/>
            </a:endParaRPr>
          </a:p>
        </p:txBody>
      </p:sp>
    </p:spTree>
    <p:extLst>
      <p:ext uri="{BB962C8B-B14F-4D97-AF65-F5344CB8AC3E}">
        <p14:creationId xmlns:p14="http://schemas.microsoft.com/office/powerpoint/2010/main" val="611400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functions</a:t>
            </a:r>
            <a:endParaRPr lang="en-CA" dirty="0"/>
          </a:p>
        </p:txBody>
      </p:sp>
      <p:sp>
        <p:nvSpPr>
          <p:cNvPr id="3" name="Content Placeholder 2"/>
          <p:cNvSpPr>
            <a:spLocks noGrp="1"/>
          </p:cNvSpPr>
          <p:nvPr>
            <p:ph idx="1"/>
          </p:nvPr>
        </p:nvSpPr>
        <p:spPr/>
        <p:txBody>
          <a:bodyPr/>
          <a:lstStyle/>
          <a:p>
            <a:r>
              <a:rPr lang="en-CA" dirty="0" smtClean="0"/>
              <a:t>Suppose we want to access this value:</a:t>
            </a:r>
          </a:p>
          <a:p>
            <a:pPr lvl="1"/>
            <a:r>
              <a:rPr lang="en-US" dirty="0" smtClean="0"/>
              <a:t>A member function can only be called if an instance exists</a:t>
            </a:r>
          </a:p>
          <a:p>
            <a:pPr lvl="1"/>
            <a:r>
              <a:rPr lang="en-US" dirty="0" smtClean="0"/>
              <a:t>No instance of the class must exist for this function to be called</a:t>
            </a:r>
          </a:p>
          <a:p>
            <a:pPr lvl="2"/>
            <a:r>
              <a:rPr lang="en-US" dirty="0" smtClean="0"/>
              <a:t>We can declare a function to be static</a:t>
            </a:r>
          </a:p>
          <a:p>
            <a:pPr lvl="2"/>
            <a:r>
              <a:rPr lang="en-US" dirty="0" smtClean="0"/>
              <a:t>We will call such a function to be a </a:t>
            </a:r>
            <a:r>
              <a:rPr lang="en-US" i="1" dirty="0" smtClean="0"/>
              <a:t>class function</a:t>
            </a:r>
            <a:endParaRPr lang="en-CA" i="1" dirty="0" smtClean="0"/>
          </a:p>
        </p:txBody>
      </p:sp>
    </p:spTree>
    <p:extLst>
      <p:ext uri="{BB962C8B-B14F-4D97-AF65-F5344CB8AC3E}">
        <p14:creationId xmlns:p14="http://schemas.microsoft.com/office/powerpoint/2010/main" val="231215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Class functions</a:t>
            </a:r>
            <a:endParaRPr lang="en-CA" dirty="0"/>
          </a:p>
        </p:txBody>
      </p:sp>
      <p:sp>
        <p:nvSpPr>
          <p:cNvPr id="3" name="Content Placeholder 2"/>
          <p:cNvSpPr>
            <a:spLocks noGrp="1"/>
          </p:cNvSpPr>
          <p:nvPr>
            <p:ph idx="1"/>
          </p:nvPr>
        </p:nvSpPr>
        <p:spPr/>
        <p:txBody>
          <a:bodyPr/>
          <a:lstStyle/>
          <a:p>
            <a:r>
              <a:rPr lang="en-CA" dirty="0" smtClean="0"/>
              <a:t>Suppose we want to access this value</a:t>
            </a:r>
            <a:endParaRPr lang="en-CA" dirty="0" smtClean="0"/>
          </a:p>
          <a:p>
            <a:pPr marL="800100" lvl="2" indent="0">
              <a:buNone/>
            </a:pPr>
            <a:r>
              <a:rPr lang="en-US" sz="1500" dirty="0" smtClean="0">
                <a:latin typeface="Consolas" panose="020B0609020204030204" pitchFamily="49" charset="0"/>
              </a:rPr>
              <a:t>class </a:t>
            </a:r>
            <a:r>
              <a:rPr lang="en-US" sz="1500" dirty="0" err="1" smtClean="0">
                <a:latin typeface="Consolas" panose="020B0609020204030204" pitchFamily="49" charset="0"/>
              </a:rPr>
              <a:t>Class_name</a:t>
            </a: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 Each time an instance is created, increment 'count_'</a:t>
            </a:r>
          </a:p>
          <a:p>
            <a:pPr marL="800100" lvl="2" indent="0">
              <a:buNone/>
            </a:pPr>
            <a:r>
              <a:rPr lang="en-US" sz="1500" dirty="0">
                <a:latin typeface="Consolas" panose="020B0609020204030204" pitchFamily="49" charset="0"/>
              </a:rPr>
              <a:t>class </a:t>
            </a:r>
            <a:r>
              <a:rPr lang="en-US" sz="1500" dirty="0" err="1">
                <a:latin typeface="Consolas" panose="020B0609020204030204" pitchFamily="49" charset="0"/>
              </a:rPr>
              <a:t>Class_name</a:t>
            </a:r>
            <a:r>
              <a:rPr lang="en-US" sz="1500" dirty="0">
                <a:latin typeface="Consolas" panose="020B0609020204030204" pitchFamily="49" charset="0"/>
              </a:rPr>
              <a:t> </a:t>
            </a:r>
            <a:r>
              <a:rPr lang="en-US" sz="1500" dirty="0" smtClean="0">
                <a:latin typeface="Consolas" panose="020B0609020204030204" pitchFamily="49" charset="0"/>
              </a:rPr>
              <a:t>{</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public:</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Class_name</a:t>
            </a:r>
            <a:r>
              <a:rPr lang="en-US" sz="1500" dirty="0" smtClean="0">
                <a:latin typeface="Consolas" panose="020B0609020204030204" pitchFamily="49" charset="0"/>
              </a:rPr>
              <a:t>();</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smtClean="0">
                <a:solidFill>
                  <a:srgbClr val="0070C0"/>
                </a:solidFill>
                <a:latin typeface="Consolas" panose="020B0609020204030204" pitchFamily="49" charset="0"/>
              </a:rPr>
              <a:t>static </a:t>
            </a:r>
            <a:r>
              <a:rPr lang="en-US" sz="1500" dirty="0" err="1" smtClean="0">
                <a:solidFill>
                  <a:srgbClr val="0070C0"/>
                </a:solidFill>
                <a:latin typeface="Consolas" panose="020B0609020204030204" pitchFamily="49" charset="0"/>
              </a:rPr>
              <a:t>int</a:t>
            </a:r>
            <a:r>
              <a:rPr lang="en-US" sz="1500" dirty="0" smtClean="0">
                <a:solidFill>
                  <a:srgbClr val="0070C0"/>
                </a:solidFill>
                <a:latin typeface="Consolas" panose="020B0609020204030204" pitchFamily="49" charset="0"/>
              </a:rPr>
              <a:t> count();</a:t>
            </a:r>
            <a:endParaRPr lang="en-US" sz="1500" dirty="0" smtClean="0">
              <a:solidFill>
                <a:srgbClr val="0070C0"/>
              </a:solidFill>
              <a:latin typeface="Consolas" panose="020B0609020204030204" pitchFamily="49" charset="0"/>
            </a:endParaRPr>
          </a:p>
          <a:p>
            <a:pPr marL="800100" lvl="2" indent="0">
              <a:buNone/>
            </a:pPr>
            <a:r>
              <a:rPr lang="en-US" sz="1500" dirty="0" smtClean="0">
                <a:latin typeface="Consolas" panose="020B0609020204030204" pitchFamily="49" charset="0"/>
              </a:rPr>
              <a:t>    protected:</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static </a:t>
            </a:r>
            <a:r>
              <a:rPr lang="en-US" sz="1500" dirty="0" err="1" smtClean="0">
                <a:latin typeface="Consolas" panose="020B0609020204030204" pitchFamily="49" charset="0"/>
              </a:rPr>
              <a:t>int</a:t>
            </a:r>
            <a:r>
              <a:rPr lang="en-US" sz="1500" dirty="0" smtClean="0">
                <a:latin typeface="Consolas" panose="020B0609020204030204" pitchFamily="49" charset="0"/>
              </a:rPr>
              <a:t> </a:t>
            </a:r>
            <a:r>
              <a:rPr lang="en-US" sz="1500" dirty="0" smtClean="0">
                <a:latin typeface="Consolas" panose="020B0609020204030204" pitchFamily="49" charset="0"/>
              </a:rPr>
              <a:t>count_;</a:t>
            </a: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a:t>
            </a:r>
          </a:p>
          <a:p>
            <a:pPr marL="800100" lvl="2" indent="0">
              <a:buNone/>
            </a:pP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Other initializations and member function definitions...</a:t>
            </a:r>
            <a:endParaRPr lang="en-US" sz="1500" dirty="0">
              <a:latin typeface="Consolas" panose="020B0609020204030204" pitchFamily="49" charset="0"/>
            </a:endParaRPr>
          </a:p>
          <a:p>
            <a:pPr marL="800100" lvl="2" indent="0">
              <a:buNone/>
            </a:pPr>
            <a:endParaRPr lang="en-US" sz="1500" dirty="0">
              <a:latin typeface="Consolas" panose="020B0609020204030204" pitchFamily="49" charset="0"/>
            </a:endParaRPr>
          </a:p>
          <a:p>
            <a:pPr marL="800100" lvl="2" indent="0">
              <a:buNone/>
            </a:pPr>
            <a:r>
              <a:rPr lang="en-US" sz="1500" dirty="0" err="1" smtClean="0">
                <a:solidFill>
                  <a:srgbClr val="0070C0"/>
                </a:solidFill>
                <a:latin typeface="Consolas" panose="020B0609020204030204" pitchFamily="49" charset="0"/>
              </a:rPr>
              <a:t>int</a:t>
            </a:r>
            <a:r>
              <a:rPr lang="en-US" sz="1500" dirty="0" smtClean="0">
                <a:solidFill>
                  <a:srgbClr val="0070C0"/>
                </a:solidFill>
                <a:latin typeface="Consolas" panose="020B0609020204030204" pitchFamily="49" charset="0"/>
              </a:rPr>
              <a:t> </a:t>
            </a:r>
            <a:r>
              <a:rPr lang="en-US" sz="1500" dirty="0" err="1" smtClean="0">
                <a:solidFill>
                  <a:srgbClr val="0070C0"/>
                </a:solidFill>
                <a:latin typeface="Consolas" panose="020B0609020204030204" pitchFamily="49" charset="0"/>
              </a:rPr>
              <a:t>Class_name</a:t>
            </a:r>
            <a:r>
              <a:rPr lang="en-US" sz="1500" dirty="0" smtClean="0">
                <a:solidFill>
                  <a:srgbClr val="0070C0"/>
                </a:solidFill>
                <a:latin typeface="Consolas" panose="020B0609020204030204" pitchFamily="49" charset="0"/>
              </a:rPr>
              <a:t>::count() {</a:t>
            </a:r>
          </a:p>
          <a:p>
            <a:pPr marL="800100" lvl="2" indent="0">
              <a:buNone/>
            </a:pPr>
            <a:r>
              <a:rPr lang="en-US" sz="1500" dirty="0">
                <a:solidFill>
                  <a:srgbClr val="0070C0"/>
                </a:solidFill>
                <a:latin typeface="Consolas" panose="020B0609020204030204" pitchFamily="49" charset="0"/>
              </a:rPr>
              <a:t> </a:t>
            </a:r>
            <a:r>
              <a:rPr lang="en-US" sz="1500" dirty="0" smtClean="0">
                <a:solidFill>
                  <a:srgbClr val="0070C0"/>
                </a:solidFill>
                <a:latin typeface="Consolas" panose="020B0609020204030204" pitchFamily="49" charset="0"/>
              </a:rPr>
              <a:t>   return count_;</a:t>
            </a:r>
          </a:p>
          <a:p>
            <a:pPr marL="800100" lvl="2" indent="0">
              <a:buNone/>
            </a:pPr>
            <a:r>
              <a:rPr lang="en-US" sz="1500" dirty="0">
                <a:solidFill>
                  <a:srgbClr val="0070C0"/>
                </a:solidFill>
                <a:latin typeface="Consolas" panose="020B0609020204030204" pitchFamily="49" charset="0"/>
              </a:rPr>
              <a:t>}</a:t>
            </a:r>
            <a:endParaRPr lang="en-US" sz="1500" dirty="0" smtClean="0">
              <a:solidFill>
                <a:srgbClr val="0070C0"/>
              </a:solidFill>
              <a:latin typeface="Consolas" panose="020B0609020204030204" pitchFamily="49" charset="0"/>
            </a:endParaRPr>
          </a:p>
        </p:txBody>
      </p:sp>
    </p:spTree>
    <p:extLst>
      <p:ext uri="{BB962C8B-B14F-4D97-AF65-F5344CB8AC3E}">
        <p14:creationId xmlns:p14="http://schemas.microsoft.com/office/powerpoint/2010/main" val="2160768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the number of instances created</a:t>
            </a:r>
            <a:endParaRPr lang="en-CA" dirty="0"/>
          </a:p>
        </p:txBody>
      </p:sp>
      <p:sp>
        <p:nvSpPr>
          <p:cNvPr id="3" name="Content Placeholder 2"/>
          <p:cNvSpPr>
            <a:spLocks noGrp="1"/>
          </p:cNvSpPr>
          <p:nvPr>
            <p:ph idx="1"/>
          </p:nvPr>
        </p:nvSpPr>
        <p:spPr>
          <a:xfrm>
            <a:off x="457200" y="1600200"/>
            <a:ext cx="8507288" cy="4525963"/>
          </a:xfrm>
        </p:spPr>
        <p:txBody>
          <a:bodyPr/>
          <a:lstStyle/>
          <a:p>
            <a:r>
              <a:rPr lang="en-CA" dirty="0" smtClean="0"/>
              <a:t>We can use it now:</a:t>
            </a:r>
            <a:endParaRPr lang="en-CA" dirty="0" smtClean="0"/>
          </a:p>
          <a:p>
            <a:pPr marL="800100" lvl="2" indent="0">
              <a:buNone/>
            </a:pPr>
            <a:r>
              <a:rPr lang="en-US" sz="1500" dirty="0" smtClean="0">
                <a:latin typeface="Consolas" panose="020B0609020204030204" pitchFamily="49" charset="0"/>
              </a:rPr>
              <a:t>#include &lt;</a:t>
            </a:r>
            <a:r>
              <a:rPr lang="en-US" sz="1500" dirty="0" err="1" smtClean="0">
                <a:latin typeface="Consolas" panose="020B0609020204030204" pitchFamily="49" charset="0"/>
              </a:rPr>
              <a:t>iostream</a:t>
            </a:r>
            <a:r>
              <a:rPr lang="en-US" sz="1500" dirty="0">
                <a:latin typeface="Consolas" panose="020B0609020204030204" pitchFamily="49" charset="0"/>
              </a:rPr>
              <a:t>&gt;</a:t>
            </a:r>
            <a:endParaRPr lang="en-US" sz="1500" dirty="0" smtClean="0">
              <a:latin typeface="Consolas" panose="020B0609020204030204" pitchFamily="49" charset="0"/>
            </a:endParaRPr>
          </a:p>
          <a:p>
            <a:pPr marL="800100" lvl="2" indent="0">
              <a:buNone/>
            </a:pPr>
            <a:r>
              <a:rPr lang="en-US" sz="1500" dirty="0">
                <a:latin typeface="Consolas" panose="020B0609020204030204" pitchFamily="49" charset="0"/>
              </a:rPr>
              <a:t>class </a:t>
            </a:r>
            <a:r>
              <a:rPr lang="en-US" sz="1500" dirty="0" err="1" smtClean="0">
                <a:latin typeface="Consolas" panose="020B0609020204030204" pitchFamily="49" charset="0"/>
              </a:rPr>
              <a:t>Class_name</a:t>
            </a:r>
            <a:r>
              <a:rPr lang="en-US" sz="1500" dirty="0" smtClean="0">
                <a:latin typeface="Consolas" panose="020B0609020204030204" pitchFamily="49" charset="0"/>
              </a:rPr>
              <a:t>;</a:t>
            </a:r>
          </a:p>
          <a:p>
            <a:pPr marL="800100" lvl="2"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main();</a:t>
            </a:r>
          </a:p>
          <a:p>
            <a:pPr marL="800100" lvl="2" indent="0">
              <a:buNone/>
            </a:pPr>
            <a:r>
              <a:rPr lang="en-US" sz="1500" dirty="0" smtClean="0">
                <a:latin typeface="Consolas" panose="020B0609020204030204" pitchFamily="49" charset="0"/>
              </a:rPr>
              <a:t>// Class definition, initializations and member function definitions...</a:t>
            </a:r>
          </a:p>
          <a:p>
            <a:pPr marL="800100" lvl="2" indent="0">
              <a:buNone/>
            </a:pPr>
            <a:endParaRPr lang="en-US" sz="1500" dirty="0">
              <a:latin typeface="Consolas" panose="020B0609020204030204" pitchFamily="49" charset="0"/>
            </a:endParaRPr>
          </a:p>
          <a:p>
            <a:pPr marL="800100" lvl="2"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main()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cout</a:t>
            </a:r>
            <a:r>
              <a:rPr lang="en-US" sz="1500" dirty="0" smtClean="0">
                <a:latin typeface="Consolas" panose="020B0609020204030204" pitchFamily="49" charset="0"/>
              </a:rPr>
              <a:t> &lt;&lt; </a:t>
            </a:r>
            <a:r>
              <a:rPr lang="en-US" sz="1500" dirty="0" err="1" smtClean="0">
                <a:latin typeface="Consolas" panose="020B0609020204030204" pitchFamily="49" charset="0"/>
              </a:rPr>
              <a:t>Class_name</a:t>
            </a:r>
            <a:r>
              <a:rPr lang="en-US" sz="1500" dirty="0" smtClean="0">
                <a:latin typeface="Consolas" panose="020B0609020204030204" pitchFamily="49" charset="0"/>
              </a:rPr>
              <a:t>::count() &lt;&lt; " instances created"</a:t>
            </a:r>
          </a:p>
          <a:p>
            <a:pPr marL="800100" lvl="2" indent="0">
              <a:buNone/>
            </a:pPr>
            <a:r>
              <a:rPr lang="en-US" sz="1500" dirty="0" smtClean="0">
                <a:latin typeface="Consolas" panose="020B0609020204030204" pitchFamily="49" charset="0"/>
              </a:rPr>
              <a:t>              &lt;&lt;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endl</a:t>
            </a:r>
            <a:r>
              <a:rPr lang="en-US" sz="1500" dirty="0" smtClean="0">
                <a:latin typeface="Consolas" panose="020B0609020204030204" pitchFamily="49" charset="0"/>
              </a:rPr>
              <a:t>;</a:t>
            </a:r>
          </a:p>
          <a:p>
            <a:pPr marL="800100" lvl="2" indent="0">
              <a:buNone/>
            </a:pP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a:t>
            </a:r>
            <a:r>
              <a:rPr lang="en-US" sz="1500" dirty="0" err="1" smtClean="0">
                <a:latin typeface="Consolas" panose="020B0609020204030204" pitchFamily="49" charset="0"/>
              </a:rPr>
              <a:t>Class_name</a:t>
            </a:r>
            <a:r>
              <a:rPr lang="en-US" sz="1500" dirty="0" smtClean="0">
                <a:latin typeface="Consolas" panose="020B0609020204030204" pitchFamily="49" charset="0"/>
              </a:rPr>
              <a:t> a{};</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r>
              <a:rPr lang="en-US" sz="1500" dirty="0" err="1" smtClean="0">
                <a:latin typeface="Consolas" panose="020B0609020204030204" pitchFamily="49" charset="0"/>
              </a:rPr>
              <a:t>Class_name</a:t>
            </a:r>
            <a:r>
              <a:rPr lang="en-US" sz="1500" dirty="0" smtClean="0">
                <a:latin typeface="Consolas" panose="020B0609020204030204" pitchFamily="49" charset="0"/>
              </a:rPr>
              <a:t> b{};</a:t>
            </a:r>
          </a:p>
          <a:p>
            <a:pPr marL="800100" lvl="2" indent="0">
              <a:buNone/>
            </a:pP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cout</a:t>
            </a:r>
            <a:r>
              <a:rPr lang="en-US" sz="1500" dirty="0">
                <a:latin typeface="Consolas" panose="020B0609020204030204" pitchFamily="49" charset="0"/>
              </a:rPr>
              <a:t> &lt;&lt; </a:t>
            </a:r>
            <a:r>
              <a:rPr lang="en-US" sz="1500" dirty="0" err="1">
                <a:latin typeface="Consolas" panose="020B0609020204030204" pitchFamily="49" charset="0"/>
              </a:rPr>
              <a:t>Class_name</a:t>
            </a:r>
            <a:r>
              <a:rPr lang="en-US" sz="1500" dirty="0" smtClean="0">
                <a:latin typeface="Consolas" panose="020B0609020204030204" pitchFamily="49" charset="0"/>
              </a:rPr>
              <a:t>::count</a:t>
            </a:r>
            <a:r>
              <a:rPr lang="en-US" sz="1500" dirty="0">
                <a:latin typeface="Consolas" panose="020B0609020204030204" pitchFamily="49" charset="0"/>
              </a:rPr>
              <a:t>() &lt;&lt; " instances created"</a:t>
            </a:r>
          </a:p>
          <a:p>
            <a:pPr marL="800100" lvl="2" indent="0">
              <a:buNone/>
            </a:pPr>
            <a:r>
              <a:rPr lang="en-US" sz="1500" dirty="0">
                <a:latin typeface="Consolas" panose="020B0609020204030204" pitchFamily="49" charset="0"/>
              </a:rPr>
              <a:t>              &lt;&lt;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endl</a:t>
            </a:r>
            <a:r>
              <a:rPr lang="en-US" sz="1500" dirty="0" smtClean="0">
                <a:latin typeface="Consolas" panose="020B0609020204030204" pitchFamily="49" charset="0"/>
              </a:rPr>
              <a:t>;</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    return 0;</a:t>
            </a:r>
            <a:endParaRPr lang="en-US" sz="1500" dirty="0" smtClean="0">
              <a:latin typeface="Consolas" panose="020B0609020204030204" pitchFamily="49" charset="0"/>
            </a:endParaRPr>
          </a:p>
          <a:p>
            <a:pPr marL="800100" lvl="2" indent="0">
              <a:buNone/>
            </a:pPr>
            <a:r>
              <a:rPr lang="en-US" sz="1500" dirty="0" smtClean="0">
                <a:latin typeface="Consolas" panose="020B0609020204030204" pitchFamily="49" charset="0"/>
              </a:rPr>
              <a:t>}</a:t>
            </a:r>
            <a:endParaRPr lang="en-US" sz="1500" dirty="0" smtClean="0">
              <a:latin typeface="Consolas" panose="020B0609020204030204" pitchFamily="49" charset="0"/>
            </a:endParaRPr>
          </a:p>
        </p:txBody>
      </p:sp>
      <p:sp>
        <p:nvSpPr>
          <p:cNvPr id="4" name="Rectangle 3"/>
          <p:cNvSpPr/>
          <p:nvPr/>
        </p:nvSpPr>
        <p:spPr>
          <a:xfrm>
            <a:off x="4597161" y="5733256"/>
            <a:ext cx="3071183" cy="923330"/>
          </a:xfrm>
          <a:prstGeom prst="rect">
            <a:avLst/>
          </a:prstGeom>
        </p:spPr>
        <p:txBody>
          <a:bodyPr wrap="square">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rPr>
              <a:t> </a:t>
            </a:r>
            <a:r>
              <a:rPr lang="en-CA" dirty="0" smtClean="0">
                <a:solidFill>
                  <a:srgbClr val="0070C0"/>
                </a:solidFill>
                <a:latin typeface="Consolas" panose="020B0609020204030204" pitchFamily="49" charset="0"/>
              </a:rPr>
              <a:t>  0 </a:t>
            </a:r>
            <a:r>
              <a:rPr lang="en-CA" dirty="0">
                <a:solidFill>
                  <a:srgbClr val="0070C0"/>
                </a:solidFill>
                <a:latin typeface="Consolas" panose="020B0609020204030204" pitchFamily="49" charset="0"/>
              </a:rPr>
              <a:t>instances created</a:t>
            </a:r>
          </a:p>
          <a:p>
            <a:r>
              <a:rPr lang="en-CA" dirty="0" smtClean="0">
                <a:solidFill>
                  <a:srgbClr val="0070C0"/>
                </a:solidFill>
                <a:latin typeface="Consolas" panose="020B0609020204030204" pitchFamily="49" charset="0"/>
              </a:rPr>
              <a:t>   2 </a:t>
            </a:r>
            <a:r>
              <a:rPr lang="en-CA" dirty="0">
                <a:solidFill>
                  <a:srgbClr val="0070C0"/>
                </a:solidFill>
                <a:latin typeface="Consolas" panose="020B0609020204030204" pitchFamily="49" charset="0"/>
              </a:rPr>
              <a:t>instances created</a:t>
            </a:r>
          </a:p>
        </p:txBody>
      </p:sp>
    </p:spTree>
    <p:extLst>
      <p:ext uri="{BB962C8B-B14F-4D97-AF65-F5344CB8AC3E}">
        <p14:creationId xmlns:p14="http://schemas.microsoft.com/office/powerpoint/2010/main" val="1787659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77405</TotalTime>
  <Words>1200</Words>
  <Application>Microsoft Office PowerPoint</Application>
  <PresentationFormat>On-screen Show (4:3)</PresentationFormat>
  <Paragraphs>202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Consolas</vt:lpstr>
      <vt:lpstr>Constantia</vt:lpstr>
      <vt:lpstr>Georgia</vt:lpstr>
      <vt:lpstr>Times New Roman</vt:lpstr>
      <vt:lpstr>Custom Design</vt:lpstr>
      <vt:lpstr>Class variables and class functions</vt:lpstr>
      <vt:lpstr>Outline</vt:lpstr>
      <vt:lpstr>Shared information</vt:lpstr>
      <vt:lpstr>Shared information</vt:lpstr>
      <vt:lpstr>Class variables</vt:lpstr>
      <vt:lpstr>Class variables</vt:lpstr>
      <vt:lpstr>Class functions</vt:lpstr>
      <vt:lpstr>Class functions</vt:lpstr>
      <vt:lpstr>Counting the number of instances created</vt:lpstr>
      <vt:lpstr>Class functions</vt:lpstr>
      <vt:lpstr>Creating unique identifiers</vt:lpstr>
      <vt:lpstr>Creating unique identifiers</vt:lpstr>
      <vt:lpstr>Creating unique identifiers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1347</cp:revision>
  <dcterms:created xsi:type="dcterms:W3CDTF">2009-09-11T23:00:44Z</dcterms:created>
  <dcterms:modified xsi:type="dcterms:W3CDTF">2019-07-08T22:20:51Z</dcterms:modified>
</cp:coreProperties>
</file>